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handoutMasterIdLst>
    <p:handoutMasterId r:id="rId30"/>
  </p:handoutMasterIdLst>
  <p:sldIdLst>
    <p:sldId id="272" r:id="rId2"/>
    <p:sldId id="259" r:id="rId3"/>
    <p:sldId id="258" r:id="rId4"/>
    <p:sldId id="257" r:id="rId5"/>
    <p:sldId id="261" r:id="rId6"/>
    <p:sldId id="260" r:id="rId7"/>
    <p:sldId id="262" r:id="rId8"/>
    <p:sldId id="264" r:id="rId9"/>
    <p:sldId id="266" r:id="rId10"/>
    <p:sldId id="267" r:id="rId11"/>
    <p:sldId id="268" r:id="rId12"/>
    <p:sldId id="269" r:id="rId13"/>
    <p:sldId id="263" r:id="rId14"/>
    <p:sldId id="279" r:id="rId15"/>
    <p:sldId id="282" r:id="rId16"/>
    <p:sldId id="270" r:id="rId17"/>
    <p:sldId id="273" r:id="rId18"/>
    <p:sldId id="284" r:id="rId19"/>
    <p:sldId id="285" r:id="rId20"/>
    <p:sldId id="286" r:id="rId21"/>
    <p:sldId id="287" r:id="rId22"/>
    <p:sldId id="271" r:id="rId23"/>
    <p:sldId id="280" r:id="rId24"/>
    <p:sldId id="281" r:id="rId25"/>
    <p:sldId id="275" r:id="rId26"/>
    <p:sldId id="274" r:id="rId27"/>
    <p:sldId id="27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651" autoAdjust="0"/>
    <p:restoredTop sz="76512" autoAdjust="0"/>
  </p:normalViewPr>
  <p:slideViewPr>
    <p:cSldViewPr snapToGrid="0">
      <p:cViewPr>
        <p:scale>
          <a:sx n="50" d="100"/>
          <a:sy n="50" d="100"/>
        </p:scale>
        <p:origin x="-966" y="-60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E6B985-B5D0-4E88-85D2-400C7EF61722}" type="datetimeFigureOut">
              <a:rPr lang="en-GB" smtClean="0"/>
              <a:t>22/09/2016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4F5E9F-E64E-4EC3-815A-D0B876346C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5427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ACF770-735B-469A-BE5E-8B07FAA7C574}" type="datetimeFigureOut">
              <a:rPr lang="en-GB" smtClean="0"/>
              <a:t>22/09/2016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4F9A4-3EF4-43D9-8993-92094BAB9C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994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4F9A4-3EF4-43D9-8993-92094BAB9CD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41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4F9A4-3EF4-43D9-8993-92094BAB9CD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909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D666-A1B6-4A81-B01F-1F1E60AC771A}" type="datetimeFigureOut">
              <a:rPr lang="en-IE" smtClean="0"/>
              <a:t>22/09/2016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3413-81B6-4429-A9DF-7C3F89B7B8C7}" type="slidenum">
              <a:rPr lang="en-IE" smtClean="0"/>
              <a:t>‹#›</a:t>
            </a:fld>
            <a:endParaRPr lang="en-IE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19800" y="3352800"/>
            <a:ext cx="152400" cy="152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5107948"/>
            <a:ext cx="2475476" cy="175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51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D666-A1B6-4A81-B01F-1F1E60AC771A}" type="datetimeFigureOut">
              <a:rPr lang="en-IE" smtClean="0"/>
              <a:t>22/09/2016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3413-81B6-4429-A9DF-7C3F89B7B8C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16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D666-A1B6-4A81-B01F-1F1E60AC771A}" type="datetimeFigureOut">
              <a:rPr lang="en-IE" smtClean="0"/>
              <a:t>22/09/2016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3413-81B6-4429-A9DF-7C3F89B7B8C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5994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D666-A1B6-4A81-B01F-1F1E60AC771A}" type="datetimeFigureOut">
              <a:rPr lang="en-IE" smtClean="0"/>
              <a:t>22/09/2016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3413-81B6-4429-A9DF-7C3F89B7B8C7}" type="slidenum">
              <a:rPr lang="en-IE" smtClean="0"/>
              <a:t>‹#›</a:t>
            </a:fld>
            <a:endParaRPr lang="en-IE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108296"/>
            <a:ext cx="2475191" cy="174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71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D666-A1B6-4A81-B01F-1F1E60AC771A}" type="datetimeFigureOut">
              <a:rPr lang="en-IE" smtClean="0"/>
              <a:t>22/09/2016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3413-81B6-4429-A9DF-7C3F89B7B8C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997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D666-A1B6-4A81-B01F-1F1E60AC771A}" type="datetimeFigureOut">
              <a:rPr lang="en-IE" smtClean="0"/>
              <a:t>22/09/2016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3413-81B6-4429-A9DF-7C3F89B7B8C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252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D666-A1B6-4A81-B01F-1F1E60AC771A}" type="datetimeFigureOut">
              <a:rPr lang="en-IE" smtClean="0"/>
              <a:t>22/09/2016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3413-81B6-4429-A9DF-7C3F89B7B8C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5356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D666-A1B6-4A81-B01F-1F1E60AC771A}" type="datetimeFigureOut">
              <a:rPr lang="en-IE" smtClean="0"/>
              <a:t>22/09/2016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3413-81B6-4429-A9DF-7C3F89B7B8C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6344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D666-A1B6-4A81-B01F-1F1E60AC771A}" type="datetimeFigureOut">
              <a:rPr lang="en-IE" smtClean="0"/>
              <a:t>22/09/2016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3413-81B6-4429-A9DF-7C3F89B7B8C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8302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D666-A1B6-4A81-B01F-1F1E60AC771A}" type="datetimeFigureOut">
              <a:rPr lang="en-IE" smtClean="0"/>
              <a:t>22/09/2016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3413-81B6-4429-A9DF-7C3F89B7B8C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519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D666-A1B6-4A81-B01F-1F1E60AC771A}" type="datetimeFigureOut">
              <a:rPr lang="en-IE" smtClean="0"/>
              <a:t>22/09/2016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3413-81B6-4429-A9DF-7C3F89B7B8C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5058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9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5D666-A1B6-4A81-B01F-1F1E60AC771A}" type="datetimeFigureOut">
              <a:rPr lang="en-IE" smtClean="0"/>
              <a:t>22/09/2016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53413-81B6-4429-A9DF-7C3F89B7B8C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92785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ethe.de/irland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pol@tulach.ie" TargetMode="External"/><Relationship Id="rId2" Type="http://schemas.openxmlformats.org/officeDocument/2006/relationships/hyperlink" Target="http://www.raspberrypi.org/education/weather-station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9130" y="1261242"/>
            <a:ext cx="8063676" cy="4572000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Gaelscoil Thulach na nÓg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3100" dirty="0"/>
              <a:t/>
            </a:r>
            <a:br>
              <a:rPr lang="en-GB" sz="3100" dirty="0"/>
            </a:br>
            <a:r>
              <a:rPr lang="en-GB" sz="3200" dirty="0" err="1" smtClean="0">
                <a:latin typeface="+mn-lt"/>
              </a:rPr>
              <a:t>Cruinniú</a:t>
            </a:r>
            <a:r>
              <a:rPr lang="en-GB" sz="3200" dirty="0" smtClean="0">
                <a:latin typeface="+mn-lt"/>
              </a:rPr>
              <a:t> </a:t>
            </a:r>
            <a:r>
              <a:rPr lang="en-GB" sz="3200" dirty="0" err="1" smtClean="0">
                <a:latin typeface="+mn-lt"/>
              </a:rPr>
              <a:t>Cinnbliana</a:t>
            </a:r>
            <a:r>
              <a:rPr lang="en-GB" sz="3200" dirty="0" smtClean="0">
                <a:latin typeface="+mn-lt"/>
              </a:rPr>
              <a:t> 2016</a:t>
            </a:r>
            <a:br>
              <a:rPr lang="en-GB" sz="3200" dirty="0" smtClean="0">
                <a:latin typeface="+mn-lt"/>
              </a:rPr>
            </a:br>
            <a:r>
              <a:rPr lang="en-GB" sz="3200" dirty="0" smtClean="0">
                <a:latin typeface="+mn-lt"/>
              </a:rPr>
              <a:t/>
            </a:r>
            <a:br>
              <a:rPr lang="en-GB" sz="3200" dirty="0" smtClean="0">
                <a:latin typeface="+mn-lt"/>
              </a:rPr>
            </a:br>
            <a:r>
              <a:rPr lang="en-GB" sz="3200" dirty="0" err="1" smtClean="0">
                <a:latin typeface="+mn-lt"/>
              </a:rPr>
              <a:t>Coiste</a:t>
            </a:r>
            <a:r>
              <a:rPr lang="en-GB" sz="3200" dirty="0" smtClean="0">
                <a:latin typeface="+mn-lt"/>
              </a:rPr>
              <a:t> na </a:t>
            </a:r>
            <a:r>
              <a:rPr lang="en-GB" sz="3200" dirty="0" err="1" smtClean="0">
                <a:latin typeface="+mn-lt"/>
              </a:rPr>
              <a:t>dTuismitheoirí</a:t>
            </a:r>
            <a:r>
              <a:rPr lang="en-GB" sz="3200" dirty="0" smtClean="0">
                <a:latin typeface="+mn-lt"/>
              </a:rPr>
              <a:t/>
            </a:r>
            <a:br>
              <a:rPr lang="en-GB" sz="3200" dirty="0" smtClean="0">
                <a:latin typeface="+mn-lt"/>
              </a:rPr>
            </a:br>
            <a:r>
              <a:rPr lang="en-GB" sz="3200" dirty="0" smtClean="0">
                <a:latin typeface="+mn-lt"/>
              </a:rPr>
              <a:t/>
            </a:r>
            <a:br>
              <a:rPr lang="en-GB" sz="3200" dirty="0" smtClean="0">
                <a:latin typeface="+mn-lt"/>
              </a:rPr>
            </a:br>
            <a:r>
              <a:rPr lang="en-GB" sz="3200" dirty="0" smtClean="0">
                <a:latin typeface="+mn-lt"/>
              </a:rPr>
              <a:t>Parents Association AGM 2016</a:t>
            </a:r>
            <a:endParaRPr lang="en-GB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522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8608" y="-244002"/>
            <a:ext cx="8242126" cy="1325563"/>
          </a:xfrm>
        </p:spPr>
        <p:txBody>
          <a:bodyPr/>
          <a:lstStyle/>
          <a:p>
            <a:r>
              <a:rPr lang="en-GB" dirty="0" smtClean="0"/>
              <a:t>Expenditure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1816009"/>
              </p:ext>
            </p:extLst>
          </p:nvPr>
        </p:nvGraphicFramePr>
        <p:xfrm>
          <a:off x="2772019" y="1080854"/>
          <a:ext cx="7849603" cy="432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6443"/>
                <a:gridCol w="2281580"/>
                <a:gridCol w="2281580"/>
              </a:tblGrid>
              <a:tr h="344565">
                <a:tc>
                  <a:txBody>
                    <a:bodyPr/>
                    <a:lstStyle/>
                    <a:p>
                      <a:r>
                        <a:rPr lang="en-GB" dirty="0" smtClean="0"/>
                        <a:t>Item €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2015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2016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PAC</a:t>
                      </a:r>
                      <a:r>
                        <a:rPr lang="en-GB" sz="2000" baseline="0" dirty="0" smtClean="0"/>
                        <a:t> Insurance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 smtClean="0"/>
                        <a:t>160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 smtClean="0"/>
                        <a:t>160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err="1" smtClean="0"/>
                        <a:t>Daidí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na</a:t>
                      </a:r>
                      <a:r>
                        <a:rPr lang="en-GB" sz="2000" baseline="0" dirty="0" smtClean="0"/>
                        <a:t> Nollaig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 smtClean="0"/>
                        <a:t>831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 smtClean="0"/>
                        <a:t>592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Communion Party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 smtClean="0"/>
                        <a:t>786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 smtClean="0"/>
                        <a:t>500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Rang 6 Graduation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 smtClean="0"/>
                        <a:t>270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 smtClean="0"/>
                        <a:t>245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National Parents Council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 smtClean="0"/>
                        <a:t>75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 smtClean="0"/>
                        <a:t>90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Tables for New School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 smtClean="0"/>
                        <a:t>266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Bank Fees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 smtClean="0"/>
                        <a:t>106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 smtClean="0"/>
                        <a:t>111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err="1" smtClean="0"/>
                        <a:t>Misc</a:t>
                      </a:r>
                      <a:r>
                        <a:rPr lang="en-GB" sz="2000" dirty="0" smtClean="0"/>
                        <a:t> Expenses</a:t>
                      </a:r>
                      <a:r>
                        <a:rPr lang="en-GB" sz="2000" baseline="0" dirty="0" smtClean="0"/>
                        <a:t> 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 smtClean="0"/>
                        <a:t>143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 smtClean="0"/>
                        <a:t>513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TOTAL</a:t>
                      </a:r>
                      <a:r>
                        <a:rPr lang="en-GB" sz="2000" baseline="0" dirty="0" smtClean="0"/>
                        <a:t> EXPENDITURE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 smtClean="0"/>
                        <a:t>2,637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 smtClean="0"/>
                        <a:t>2,211</a:t>
                      </a:r>
                      <a:endParaRPr lang="en-GB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27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7076" y="365126"/>
            <a:ext cx="8736723" cy="974944"/>
          </a:xfrm>
        </p:spPr>
        <p:txBody>
          <a:bodyPr/>
          <a:lstStyle/>
          <a:p>
            <a:r>
              <a:rPr lang="en-GB" dirty="0" smtClean="0"/>
              <a:t>Bank Account Balance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8454782"/>
              </p:ext>
            </p:extLst>
          </p:nvPr>
        </p:nvGraphicFramePr>
        <p:xfrm>
          <a:off x="2695902" y="1320800"/>
          <a:ext cx="7961587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95724"/>
                <a:gridCol w="2365863"/>
              </a:tblGrid>
              <a:tr h="35192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€</a:t>
                      </a:r>
                      <a:endParaRPr lang="en-GB" dirty="0"/>
                    </a:p>
                  </a:txBody>
                  <a:tcPr/>
                </a:tc>
              </a:tr>
              <a:tr h="351924">
                <a:tc>
                  <a:txBody>
                    <a:bodyPr/>
                    <a:lstStyle/>
                    <a:p>
                      <a:r>
                        <a:rPr lang="en-GB" dirty="0" smtClean="0"/>
                        <a:t>Balance in</a:t>
                      </a:r>
                      <a:r>
                        <a:rPr lang="en-GB" baseline="0" dirty="0" smtClean="0"/>
                        <a:t> account Sept 2015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817</a:t>
                      </a:r>
                      <a:endParaRPr lang="en-GB" dirty="0"/>
                    </a:p>
                  </a:txBody>
                  <a:tcPr/>
                </a:tc>
              </a:tr>
              <a:tr h="351924">
                <a:tc>
                  <a:txBody>
                    <a:bodyPr/>
                    <a:lstStyle/>
                    <a:p>
                      <a:r>
                        <a:rPr lang="en-GB" dirty="0" smtClean="0"/>
                        <a:t>Income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14,094</a:t>
                      </a:r>
                      <a:endParaRPr lang="en-GB" dirty="0"/>
                    </a:p>
                  </a:txBody>
                  <a:tcPr/>
                </a:tc>
              </a:tr>
              <a:tr h="351924">
                <a:tc>
                  <a:txBody>
                    <a:bodyPr/>
                    <a:lstStyle/>
                    <a:p>
                      <a:r>
                        <a:rPr lang="en-GB" dirty="0" smtClean="0"/>
                        <a:t>Less Operating</a:t>
                      </a:r>
                      <a:r>
                        <a:rPr lang="en-GB" baseline="0" dirty="0" smtClean="0"/>
                        <a:t> E</a:t>
                      </a:r>
                      <a:r>
                        <a:rPr lang="en-GB" dirty="0" smtClean="0"/>
                        <a:t>xpenses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(2,211)</a:t>
                      </a:r>
                      <a:endParaRPr lang="en-GB" dirty="0"/>
                    </a:p>
                  </a:txBody>
                  <a:tcPr/>
                </a:tc>
              </a:tr>
              <a:tr h="35192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/>
                </a:tc>
              </a:tr>
              <a:tr h="351924">
                <a:tc>
                  <a:txBody>
                    <a:bodyPr/>
                    <a:lstStyle/>
                    <a:p>
                      <a:r>
                        <a:rPr lang="en-GB" dirty="0" smtClean="0"/>
                        <a:t>Total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12,700</a:t>
                      </a:r>
                      <a:endParaRPr lang="en-GB" dirty="0"/>
                    </a:p>
                  </a:txBody>
                  <a:tcPr/>
                </a:tc>
              </a:tr>
              <a:tr h="35192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/>
                </a:tc>
              </a:tr>
              <a:tr h="498558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Less: Capital</a:t>
                      </a:r>
                      <a:r>
                        <a:rPr lang="en-GB" sz="2800" baseline="0" dirty="0" smtClean="0"/>
                        <a:t> Expenditure in 2015/16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dirty="0" smtClean="0"/>
                        <a:t>11,198</a:t>
                      </a:r>
                      <a:endParaRPr lang="en-GB" sz="2800" dirty="0"/>
                    </a:p>
                  </a:txBody>
                  <a:tcPr/>
                </a:tc>
              </a:tr>
              <a:tr h="35192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/>
                </a:tc>
              </a:tr>
              <a:tr h="351924">
                <a:tc>
                  <a:txBody>
                    <a:bodyPr/>
                    <a:lstStyle/>
                    <a:p>
                      <a:r>
                        <a:rPr lang="en-GB" dirty="0" smtClean="0"/>
                        <a:t>Balance in Account</a:t>
                      </a:r>
                      <a:r>
                        <a:rPr lang="en-GB" baseline="0" dirty="0" smtClean="0"/>
                        <a:t> Sept 2016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1,502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026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563" y="0"/>
            <a:ext cx="10515600" cy="1325563"/>
          </a:xfrm>
        </p:spPr>
        <p:txBody>
          <a:bodyPr/>
          <a:lstStyle/>
          <a:p>
            <a:r>
              <a:rPr lang="en-GB" dirty="0" smtClean="0"/>
              <a:t>What the money was spent on?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2385338"/>
              </p:ext>
            </p:extLst>
          </p:nvPr>
        </p:nvGraphicFramePr>
        <p:xfrm>
          <a:off x="2601310" y="1122848"/>
          <a:ext cx="8056180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7021"/>
                <a:gridCol w="1939159"/>
              </a:tblGrid>
              <a:tr h="622607">
                <a:tc>
                  <a:txBody>
                    <a:bodyPr/>
                    <a:lstStyle/>
                    <a:p>
                      <a:r>
                        <a:rPr lang="en-GB" dirty="0" smtClean="0"/>
                        <a:t>Description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Cost</a:t>
                      </a:r>
                    </a:p>
                    <a:p>
                      <a:pPr algn="ctr"/>
                      <a:r>
                        <a:rPr lang="en-GB" dirty="0" smtClean="0"/>
                        <a:t>€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Notice Boards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4,000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Zeeko</a:t>
                      </a:r>
                      <a:r>
                        <a:rPr lang="en-GB" dirty="0" smtClean="0"/>
                        <a:t> Training Course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600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New Tables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598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Fit out of School Library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6,000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Total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11,198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Other Funds Raised</a:t>
                      </a:r>
                      <a:r>
                        <a:rPr lang="en-GB" baseline="0" dirty="0" smtClean="0"/>
                        <a:t> from Parents</a:t>
                      </a:r>
                    </a:p>
                    <a:p>
                      <a:r>
                        <a:rPr lang="en-GB" baseline="0" dirty="0" err="1" smtClean="0"/>
                        <a:t>Skipathon</a:t>
                      </a:r>
                      <a:r>
                        <a:rPr lang="en-GB" baseline="0" dirty="0" smtClean="0"/>
                        <a:t>, Jersey Day, Cake Sale, Year End Concerts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5,000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506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4000" dirty="0" smtClean="0"/>
              <a:t>Huge thanks to all our parents and sponsors</a:t>
            </a:r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4000" dirty="0" smtClean="0"/>
              <a:t>Go </a:t>
            </a:r>
            <a:r>
              <a:rPr lang="en-GB" sz="4000" dirty="0" err="1" smtClean="0"/>
              <a:t>Raibh</a:t>
            </a:r>
            <a:r>
              <a:rPr lang="en-GB" sz="4000" dirty="0" smtClean="0"/>
              <a:t> </a:t>
            </a:r>
            <a:r>
              <a:rPr lang="en-GB" sz="4000" dirty="0" err="1" smtClean="0"/>
              <a:t>Míle</a:t>
            </a:r>
            <a:r>
              <a:rPr lang="en-GB" sz="4000" dirty="0" smtClean="0"/>
              <a:t> </a:t>
            </a:r>
            <a:r>
              <a:rPr lang="en-GB" sz="4000" dirty="0" err="1" smtClean="0"/>
              <a:t>Maith</a:t>
            </a:r>
            <a:r>
              <a:rPr lang="en-GB" sz="4000" dirty="0" smtClean="0"/>
              <a:t> </a:t>
            </a:r>
            <a:r>
              <a:rPr lang="en-GB" sz="4000" dirty="0" err="1" smtClean="0"/>
              <a:t>Agaibh</a:t>
            </a:r>
            <a:r>
              <a:rPr lang="en-GB" sz="4000" dirty="0" smtClean="0"/>
              <a:t>!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11094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4290280" cy="255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842888" y="4440865"/>
            <a:ext cx="4132271" cy="22118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257355" y="1981200"/>
            <a:ext cx="3516533" cy="26265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6162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58026" y="962583"/>
            <a:ext cx="4414344" cy="561075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67255" y="239494"/>
            <a:ext cx="9144000" cy="1352823"/>
          </a:xfrm>
        </p:spPr>
        <p:txBody>
          <a:bodyPr/>
          <a:lstStyle/>
          <a:p>
            <a:pPr algn="l"/>
            <a:r>
              <a:rPr lang="en-IE" dirty="0" smtClean="0"/>
              <a:t>What Next?.......</a:t>
            </a:r>
            <a:endParaRPr lang="en-IE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861848" y="1560788"/>
            <a:ext cx="4451131" cy="1655762"/>
          </a:xfrm>
        </p:spPr>
        <p:txBody>
          <a:bodyPr/>
          <a:lstStyle/>
          <a:p>
            <a:pPr algn="l"/>
            <a:r>
              <a:rPr lang="en-IE" dirty="0" smtClean="0"/>
              <a:t>New Library by November 2016</a:t>
            </a:r>
          </a:p>
          <a:p>
            <a:pPr algn="l"/>
            <a:r>
              <a:rPr lang="en-IE" dirty="0" smtClean="0"/>
              <a:t>Book Drive for books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6831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5834" y="365125"/>
            <a:ext cx="9997966" cy="1325563"/>
          </a:xfrm>
        </p:spPr>
        <p:txBody>
          <a:bodyPr/>
          <a:lstStyle/>
          <a:p>
            <a:r>
              <a:rPr lang="en-GB" dirty="0" smtClean="0"/>
              <a:t>What next?..........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5476" y="854485"/>
            <a:ext cx="1010832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Goethe Institute </a:t>
            </a:r>
            <a:r>
              <a:rPr lang="en-GB" dirty="0" err="1" smtClean="0"/>
              <a:t>Deutschmobil</a:t>
            </a:r>
            <a:r>
              <a:rPr lang="en-GB" dirty="0" smtClean="0"/>
              <a:t> – Introduction to German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Coming to school 6</a:t>
            </a:r>
            <a:r>
              <a:rPr lang="en-GB" baseline="30000" dirty="0" smtClean="0"/>
              <a:t>th</a:t>
            </a:r>
            <a:r>
              <a:rPr lang="en-GB" dirty="0" smtClean="0"/>
              <a:t> Oct – Rang 3/4/5 &amp; 6</a:t>
            </a:r>
          </a:p>
          <a:p>
            <a:pPr marL="457200" lvl="1" indent="0">
              <a:buNone/>
            </a:pPr>
            <a:r>
              <a:rPr lang="en-GB" dirty="0" smtClean="0">
                <a:hlinkClick r:id="rId2"/>
              </a:rPr>
              <a:t>www.Goethe.de/irland</a:t>
            </a:r>
            <a:endParaRPr lang="en-GB" dirty="0"/>
          </a:p>
          <a:p>
            <a:pPr marL="457200" lvl="1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93426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 smtClean="0"/>
              <a:t>School Treasurer</a:t>
            </a:r>
          </a:p>
          <a:p>
            <a:pPr marL="0" indent="0" algn="ctr">
              <a:buNone/>
            </a:pPr>
            <a:endParaRPr lang="en-GB" sz="3933" dirty="0" smtClean="0"/>
          </a:p>
          <a:p>
            <a:pPr marL="0" indent="0" algn="ctr">
              <a:buNone/>
            </a:pPr>
            <a:r>
              <a:rPr lang="en-GB" sz="4000" dirty="0" smtClean="0"/>
              <a:t> Financial Report 2015 – 2016</a:t>
            </a:r>
          </a:p>
          <a:p>
            <a:pPr marL="0" indent="0" algn="ctr">
              <a:buNone/>
            </a:pPr>
            <a:r>
              <a:rPr lang="en-GB" sz="4000" dirty="0" smtClean="0"/>
              <a:t>Declan </a:t>
            </a:r>
            <a:r>
              <a:rPr lang="en-GB" sz="4000" dirty="0" err="1" smtClean="0"/>
              <a:t>Alyward</a:t>
            </a:r>
            <a:endParaRPr lang="en-GB" sz="4000" dirty="0" smtClean="0"/>
          </a:p>
          <a:p>
            <a:pPr marL="0" indent="0" algn="ctr">
              <a:buNone/>
            </a:pPr>
            <a:r>
              <a:rPr lang="en-GB" sz="4000" dirty="0" err="1" smtClean="0"/>
              <a:t>Cisteoir</a:t>
            </a:r>
            <a:r>
              <a:rPr lang="en-GB" sz="4000" dirty="0" smtClean="0"/>
              <a:t> BOM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6698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Table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296810"/>
              </p:ext>
            </p:extLst>
          </p:nvPr>
        </p:nvGraphicFramePr>
        <p:xfrm>
          <a:off x="2744027" y="0"/>
          <a:ext cx="7854126" cy="6997672"/>
        </p:xfrm>
        <a:graphic>
          <a:graphicData uri="http://schemas.openxmlformats.org/drawingml/2006/table">
            <a:tbl>
              <a:tblPr/>
              <a:tblGrid>
                <a:gridCol w="2153551"/>
                <a:gridCol w="1089315"/>
                <a:gridCol w="50800"/>
                <a:gridCol w="1140115"/>
                <a:gridCol w="1140115"/>
                <a:gridCol w="1140115"/>
                <a:gridCol w="1140115"/>
              </a:tblGrid>
              <a:tr h="389859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Fáltais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GB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9859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Deontais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GB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€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€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€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9859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Scoil Nua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GB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116,100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9859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Cíos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GB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73,804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9859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Caipitíocht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GB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49,408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9859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Seirbhísí Fo-ghabhálacha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39,168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9859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Mionoibreacha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GB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9,903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9859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Eile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GB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7,270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9859"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GB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295,653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9859"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GB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9859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Deonúcháin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GB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60,027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69823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Snamh/ Club obair Baile/Turas/Tuismitheori /Airgid Ranga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9859">
                <a:tc gridSpan="2">
                  <a:txBody>
                    <a:bodyPr/>
                    <a:lstStyle/>
                    <a:p>
                      <a:pPr algn="l" fontAlgn="b"/>
                      <a:endParaRPr lang="en-GB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69823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Cumann</a:t>
                      </a:r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Na </a:t>
                      </a:r>
                      <a:r>
                        <a:rPr lang="en-GB" sz="2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dTuismitheoirí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45,000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9859"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GB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400,680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859"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391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" name="Table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1840182"/>
              </p:ext>
            </p:extLst>
          </p:nvPr>
        </p:nvGraphicFramePr>
        <p:xfrm>
          <a:off x="2589347" y="372410"/>
          <a:ext cx="8897804" cy="5972175"/>
        </p:xfrm>
        <a:graphic>
          <a:graphicData uri="http://schemas.openxmlformats.org/drawingml/2006/table">
            <a:tbl>
              <a:tblPr/>
              <a:tblGrid>
                <a:gridCol w="2439720"/>
                <a:gridCol w="1291617"/>
                <a:gridCol w="1291617"/>
                <a:gridCol w="1291617"/>
                <a:gridCol w="402429"/>
                <a:gridCol w="2180804"/>
              </a:tblGrid>
              <a:tr h="260582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Íocaíochtaí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€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€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8174"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8174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Scoil Nua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212,514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8174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Cios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72,065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8174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Pá (Rúnaí, Cothabhála, Club Obair Bhaile)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62,778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8174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Eile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25,974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8174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Glantoireacht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21,319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817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Solas / Gás/ Uisce/ árachas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17,813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8174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Busanna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11,790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8174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Tacaíocht Foghlama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11,962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8174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Priontáil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11,285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8174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Snamh / Turais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10,461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8174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ICT/ Web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6,462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8174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Teileafón agus Postas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5,014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8174"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582"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469,437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582"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817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Caiteachas thar Ioncaim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-68,757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160"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121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32234" y="513693"/>
            <a:ext cx="3321269" cy="1096962"/>
          </a:xfrm>
        </p:spPr>
        <p:txBody>
          <a:bodyPr/>
          <a:lstStyle/>
          <a:p>
            <a:pPr algn="l"/>
            <a:r>
              <a:rPr lang="en-GB" b="1" dirty="0" smtClean="0"/>
              <a:t>Agenda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2914650" y="1589690"/>
            <a:ext cx="9144000" cy="1656036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600" dirty="0" err="1" smtClean="0"/>
              <a:t>Mointuairiscí</a:t>
            </a:r>
            <a:r>
              <a:rPr lang="en-GB" sz="2600" dirty="0" smtClean="0"/>
              <a:t> </a:t>
            </a:r>
            <a:r>
              <a:rPr lang="en-GB" sz="2600" dirty="0" err="1" smtClean="0"/>
              <a:t>Cruinniú</a:t>
            </a:r>
            <a:r>
              <a:rPr lang="en-GB" sz="2600" dirty="0" smtClean="0"/>
              <a:t> </a:t>
            </a:r>
            <a:r>
              <a:rPr lang="en-GB" sz="2600" dirty="0" err="1" smtClean="0"/>
              <a:t>Cinnbhliana</a:t>
            </a:r>
            <a:r>
              <a:rPr lang="en-GB" sz="2600" dirty="0" smtClean="0"/>
              <a:t> 2015 (Minutes)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600" dirty="0" smtClean="0"/>
              <a:t>Parents Association Review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600" dirty="0" smtClean="0"/>
              <a:t>Membership of Parents Association Committee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600" dirty="0" smtClean="0"/>
              <a:t>Activities 2015/2016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600" dirty="0" smtClean="0"/>
              <a:t>Finances 2015/2016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600" dirty="0" smtClean="0"/>
              <a:t>School </a:t>
            </a:r>
            <a:r>
              <a:rPr lang="en-GB" sz="2600" dirty="0" smtClean="0"/>
              <a:t>Treasurer – Declan </a:t>
            </a:r>
            <a:r>
              <a:rPr lang="en-GB" sz="2600" dirty="0" err="1" smtClean="0"/>
              <a:t>Alyward</a:t>
            </a:r>
            <a:endParaRPr lang="en-GB" sz="26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600" dirty="0"/>
              <a:t>Topics raised by </a:t>
            </a:r>
            <a:r>
              <a:rPr lang="en-GB" sz="2600" dirty="0" smtClean="0"/>
              <a:t>parents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600" dirty="0" err="1" smtClean="0"/>
              <a:t>Mairín</a:t>
            </a:r>
            <a:r>
              <a:rPr lang="en-GB" sz="2600" dirty="0" smtClean="0"/>
              <a:t> </a:t>
            </a:r>
            <a:r>
              <a:rPr lang="en-GB" sz="2600" dirty="0" err="1" smtClean="0"/>
              <a:t>Ní</a:t>
            </a:r>
            <a:r>
              <a:rPr lang="en-GB" sz="2600" dirty="0" smtClean="0"/>
              <a:t> </a:t>
            </a:r>
            <a:r>
              <a:rPr lang="en-GB" sz="2600" dirty="0" err="1" smtClean="0"/>
              <a:t>Chonaire</a:t>
            </a:r>
            <a:endParaRPr lang="en-GB" sz="26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600" dirty="0" smtClean="0"/>
              <a:t>Chair of School Board – </a:t>
            </a:r>
            <a:r>
              <a:rPr lang="en-GB" sz="2600" dirty="0" err="1" smtClean="0"/>
              <a:t>Séamus</a:t>
            </a:r>
            <a:r>
              <a:rPr lang="en-GB" sz="2600" dirty="0" smtClean="0"/>
              <a:t> Kavanagh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600" dirty="0" smtClean="0"/>
              <a:t>School Update – </a:t>
            </a:r>
            <a:r>
              <a:rPr lang="en-GB" sz="2600" dirty="0" err="1" smtClean="0"/>
              <a:t>Séan</a:t>
            </a:r>
            <a:r>
              <a:rPr lang="en-GB" sz="2600" dirty="0" smtClean="0"/>
              <a:t> Ó </a:t>
            </a:r>
            <a:r>
              <a:rPr lang="en-GB" sz="2600" dirty="0" err="1" smtClean="0"/>
              <a:t>Laimhín</a:t>
            </a:r>
            <a:endParaRPr lang="en-GB" sz="2600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416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Sreabhadh</a:t>
            </a:r>
            <a:r>
              <a:rPr lang="en-IE" dirty="0" smtClean="0"/>
              <a:t> </a:t>
            </a:r>
            <a:r>
              <a:rPr lang="en-IE" dirty="0" err="1" smtClean="0"/>
              <a:t>Airgid</a:t>
            </a:r>
            <a:r>
              <a:rPr lang="en-IE" dirty="0" smtClean="0"/>
              <a:t> /Cash Flow</a:t>
            </a:r>
            <a:endParaRPr lang="en-US" dirty="0" smtClean="0"/>
          </a:p>
        </p:txBody>
      </p:sp>
      <p:grpSp>
        <p:nvGrpSpPr>
          <p:cNvPr id="2052" name="Group 4"/>
          <p:cNvGrpSpPr>
            <a:grpSpLocks noChangeAspect="1"/>
          </p:cNvGrpSpPr>
          <p:nvPr/>
        </p:nvGrpSpPr>
        <p:grpSpPr bwMode="auto">
          <a:xfrm>
            <a:off x="2095473" y="1857364"/>
            <a:ext cx="7804151" cy="3138486"/>
            <a:chOff x="1008" y="1061"/>
            <a:chExt cx="3687" cy="1977"/>
          </a:xfrm>
        </p:grpSpPr>
        <p:sp>
          <p:nvSpPr>
            <p:cNvPr id="2053" name="Rectangle 5"/>
            <p:cNvSpPr>
              <a:spLocks noChangeArrowheads="1"/>
            </p:cNvSpPr>
            <p:nvPr/>
          </p:nvSpPr>
          <p:spPr bwMode="auto">
            <a:xfrm>
              <a:off x="1008" y="1081"/>
              <a:ext cx="246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Sa </a:t>
              </a:r>
              <a:r>
                <a:rPr kumimoji="0" lang="en-US" sz="24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Bhanc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sz="24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ag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sz="24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tús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sz="24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na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sz="24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bliana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01/09/2015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4" name="Rectangle 6"/>
            <p:cNvSpPr>
              <a:spLocks noChangeArrowheads="1"/>
            </p:cNvSpPr>
            <p:nvPr/>
          </p:nvSpPr>
          <p:spPr bwMode="auto">
            <a:xfrm>
              <a:off x="4184" y="1081"/>
              <a:ext cx="36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76,707,</a:t>
              </a:r>
            </a:p>
          </p:txBody>
        </p:sp>
        <p:sp>
          <p:nvSpPr>
            <p:cNvPr id="2056" name="Rectangle 8"/>
            <p:cNvSpPr>
              <a:spLocks noChangeArrowheads="1"/>
            </p:cNvSpPr>
            <p:nvPr/>
          </p:nvSpPr>
          <p:spPr bwMode="auto">
            <a:xfrm>
              <a:off x="4184" y="1081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7" name="Rectangle 9"/>
            <p:cNvSpPr>
              <a:spLocks noChangeArrowheads="1"/>
            </p:cNvSpPr>
            <p:nvPr/>
          </p:nvSpPr>
          <p:spPr bwMode="auto">
            <a:xfrm>
              <a:off x="1008" y="1518"/>
              <a:ext cx="115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Fáltais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/  Receipts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8" name="Rectangle 10"/>
            <p:cNvSpPr>
              <a:spLocks noChangeArrowheads="1"/>
            </p:cNvSpPr>
            <p:nvPr/>
          </p:nvSpPr>
          <p:spPr bwMode="auto">
            <a:xfrm>
              <a:off x="3820" y="1469"/>
              <a:ext cx="840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7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	</a:t>
              </a:r>
            </a:p>
          </p:txBody>
        </p:sp>
        <p:sp>
          <p:nvSpPr>
            <p:cNvPr id="2059" name="Rectangle 11"/>
            <p:cNvSpPr>
              <a:spLocks noChangeArrowheads="1"/>
            </p:cNvSpPr>
            <p:nvPr/>
          </p:nvSpPr>
          <p:spPr bwMode="auto">
            <a:xfrm>
              <a:off x="4051" y="1560"/>
              <a:ext cx="87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1" name="Rectangle 13"/>
            <p:cNvSpPr>
              <a:spLocks noChangeArrowheads="1"/>
            </p:cNvSpPr>
            <p:nvPr/>
          </p:nvSpPr>
          <p:spPr bwMode="auto">
            <a:xfrm>
              <a:off x="1008" y="1903"/>
              <a:ext cx="147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400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Íocaíochtaí</a:t>
              </a:r>
              <a:r>
                <a:rPr lang="en-US" sz="24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/ 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Payments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3" name="Rectangle 15"/>
            <p:cNvSpPr>
              <a:spLocks noChangeArrowheads="1"/>
            </p:cNvSpPr>
            <p:nvPr/>
          </p:nvSpPr>
          <p:spPr bwMode="auto">
            <a:xfrm>
              <a:off x="4051" y="1903"/>
              <a:ext cx="408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-469,457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4" name="Rectangle 16"/>
            <p:cNvSpPr>
              <a:spLocks noChangeArrowheads="1"/>
            </p:cNvSpPr>
            <p:nvPr/>
          </p:nvSpPr>
          <p:spPr bwMode="auto">
            <a:xfrm>
              <a:off x="4095" y="1903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5" name="Rectangle 17"/>
            <p:cNvSpPr>
              <a:spLocks noChangeArrowheads="1"/>
            </p:cNvSpPr>
            <p:nvPr/>
          </p:nvSpPr>
          <p:spPr bwMode="auto">
            <a:xfrm>
              <a:off x="1008" y="2278"/>
              <a:ext cx="105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Closing Balance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6" name="Rectangle 18"/>
            <p:cNvSpPr>
              <a:spLocks noChangeArrowheads="1"/>
            </p:cNvSpPr>
            <p:nvPr/>
          </p:nvSpPr>
          <p:spPr bwMode="auto">
            <a:xfrm>
              <a:off x="4184" y="2278"/>
              <a:ext cx="27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7,950</a:t>
              </a:r>
            </a:p>
          </p:txBody>
        </p:sp>
        <p:sp>
          <p:nvSpPr>
            <p:cNvPr id="2067" name="Rectangle 19"/>
            <p:cNvSpPr>
              <a:spLocks noChangeArrowheads="1"/>
            </p:cNvSpPr>
            <p:nvPr/>
          </p:nvSpPr>
          <p:spPr bwMode="auto">
            <a:xfrm>
              <a:off x="4051" y="2278"/>
              <a:ext cx="86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 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8" name="Rectangle 20"/>
            <p:cNvSpPr>
              <a:spLocks noChangeArrowheads="1"/>
            </p:cNvSpPr>
            <p:nvPr/>
          </p:nvSpPr>
          <p:spPr bwMode="auto">
            <a:xfrm>
              <a:off x="4184" y="2278"/>
              <a:ext cx="29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9" name="Rectangle 21"/>
            <p:cNvSpPr>
              <a:spLocks noChangeArrowheads="1"/>
            </p:cNvSpPr>
            <p:nvPr/>
          </p:nvSpPr>
          <p:spPr bwMode="auto">
            <a:xfrm>
              <a:off x="1038" y="2641"/>
              <a:ext cx="2872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eaLnBrk="1" hangingPunct="1"/>
              <a:r>
                <a:rPr lang="en-US" sz="24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Sa </a:t>
              </a:r>
              <a:r>
                <a:rPr lang="en-US" sz="2400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Bhanc</a:t>
              </a:r>
              <a:r>
                <a:rPr lang="en-US" sz="24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ag</a:t>
              </a:r>
              <a:r>
                <a:rPr lang="en-US" sz="24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deireadh</a:t>
              </a:r>
              <a:r>
                <a:rPr lang="en-US" sz="24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na</a:t>
              </a:r>
              <a:r>
                <a:rPr lang="en-US" sz="24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bliana</a:t>
              </a:r>
              <a:r>
                <a:rPr lang="en-US" sz="24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31/08/2016</a:t>
              </a:r>
            </a:p>
            <a:p>
              <a:pPr lvl="0" eaLnBrk="1" hangingPunct="1"/>
              <a:r>
                <a:rPr lang="en-US" sz="17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0" name="Rectangle 22"/>
            <p:cNvSpPr>
              <a:spLocks noChangeArrowheads="1"/>
            </p:cNvSpPr>
            <p:nvPr/>
          </p:nvSpPr>
          <p:spPr bwMode="auto">
            <a:xfrm>
              <a:off x="4184" y="2653"/>
              <a:ext cx="273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7,950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1" name="Rectangle 23"/>
            <p:cNvSpPr>
              <a:spLocks noChangeArrowheads="1"/>
            </p:cNvSpPr>
            <p:nvPr/>
          </p:nvSpPr>
          <p:spPr bwMode="auto">
            <a:xfrm>
              <a:off x="4051" y="2653"/>
              <a:ext cx="86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 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2" name="Rectangle 24"/>
            <p:cNvSpPr>
              <a:spLocks noChangeArrowheads="1"/>
            </p:cNvSpPr>
            <p:nvPr/>
          </p:nvSpPr>
          <p:spPr bwMode="auto">
            <a:xfrm>
              <a:off x="4184" y="2653"/>
              <a:ext cx="29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3" name="Rectangle 25"/>
            <p:cNvSpPr>
              <a:spLocks noChangeArrowheads="1"/>
            </p:cNvSpPr>
            <p:nvPr/>
          </p:nvSpPr>
          <p:spPr bwMode="auto">
            <a:xfrm>
              <a:off x="3962" y="1061"/>
              <a:ext cx="22" cy="20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074" name="Rectangle 26"/>
            <p:cNvSpPr>
              <a:spLocks noChangeArrowheads="1"/>
            </p:cNvSpPr>
            <p:nvPr/>
          </p:nvSpPr>
          <p:spPr bwMode="auto">
            <a:xfrm>
              <a:off x="4673" y="1081"/>
              <a:ext cx="22" cy="18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075" name="Rectangle 27"/>
            <p:cNvSpPr>
              <a:spLocks noChangeArrowheads="1"/>
            </p:cNvSpPr>
            <p:nvPr/>
          </p:nvSpPr>
          <p:spPr bwMode="auto">
            <a:xfrm>
              <a:off x="3962" y="1435"/>
              <a:ext cx="22" cy="28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076" name="Rectangle 28"/>
            <p:cNvSpPr>
              <a:spLocks noChangeArrowheads="1"/>
            </p:cNvSpPr>
            <p:nvPr/>
          </p:nvSpPr>
          <p:spPr bwMode="auto">
            <a:xfrm>
              <a:off x="4673" y="1456"/>
              <a:ext cx="22" cy="26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077" name="Rectangle 29"/>
            <p:cNvSpPr>
              <a:spLocks noChangeArrowheads="1"/>
            </p:cNvSpPr>
            <p:nvPr/>
          </p:nvSpPr>
          <p:spPr bwMode="auto">
            <a:xfrm>
              <a:off x="3962" y="1883"/>
              <a:ext cx="22" cy="20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078" name="Rectangle 30"/>
            <p:cNvSpPr>
              <a:spLocks noChangeArrowheads="1"/>
            </p:cNvSpPr>
            <p:nvPr/>
          </p:nvSpPr>
          <p:spPr bwMode="auto">
            <a:xfrm>
              <a:off x="4673" y="1903"/>
              <a:ext cx="22" cy="18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079" name="Rectangle 31"/>
            <p:cNvSpPr>
              <a:spLocks noChangeArrowheads="1"/>
            </p:cNvSpPr>
            <p:nvPr/>
          </p:nvSpPr>
          <p:spPr bwMode="auto">
            <a:xfrm>
              <a:off x="3962" y="2257"/>
              <a:ext cx="22" cy="20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080" name="Rectangle 32"/>
            <p:cNvSpPr>
              <a:spLocks noChangeArrowheads="1"/>
            </p:cNvSpPr>
            <p:nvPr/>
          </p:nvSpPr>
          <p:spPr bwMode="auto">
            <a:xfrm>
              <a:off x="4673" y="2278"/>
              <a:ext cx="22" cy="18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081" name="Rectangle 33"/>
            <p:cNvSpPr>
              <a:spLocks noChangeArrowheads="1"/>
            </p:cNvSpPr>
            <p:nvPr/>
          </p:nvSpPr>
          <p:spPr bwMode="auto">
            <a:xfrm>
              <a:off x="3962" y="2632"/>
              <a:ext cx="22" cy="20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082" name="Rectangle 34"/>
            <p:cNvSpPr>
              <a:spLocks noChangeArrowheads="1"/>
            </p:cNvSpPr>
            <p:nvPr/>
          </p:nvSpPr>
          <p:spPr bwMode="auto">
            <a:xfrm>
              <a:off x="4673" y="2653"/>
              <a:ext cx="22" cy="18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083" name="Rectangle 35"/>
            <p:cNvSpPr>
              <a:spLocks noChangeArrowheads="1"/>
            </p:cNvSpPr>
            <p:nvPr/>
          </p:nvSpPr>
          <p:spPr bwMode="auto">
            <a:xfrm>
              <a:off x="3984" y="1061"/>
              <a:ext cx="711" cy="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084" name="Rectangle 36"/>
            <p:cNvSpPr>
              <a:spLocks noChangeArrowheads="1"/>
            </p:cNvSpPr>
            <p:nvPr/>
          </p:nvSpPr>
          <p:spPr bwMode="auto">
            <a:xfrm>
              <a:off x="3984" y="1248"/>
              <a:ext cx="711" cy="2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085" name="Rectangle 37"/>
            <p:cNvSpPr>
              <a:spLocks noChangeArrowheads="1"/>
            </p:cNvSpPr>
            <p:nvPr/>
          </p:nvSpPr>
          <p:spPr bwMode="auto">
            <a:xfrm>
              <a:off x="3984" y="1435"/>
              <a:ext cx="711" cy="2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086" name="Rectangle 38"/>
            <p:cNvSpPr>
              <a:spLocks noChangeArrowheads="1"/>
            </p:cNvSpPr>
            <p:nvPr/>
          </p:nvSpPr>
          <p:spPr bwMode="auto">
            <a:xfrm>
              <a:off x="3984" y="1695"/>
              <a:ext cx="711" cy="2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087" name="Rectangle 39"/>
            <p:cNvSpPr>
              <a:spLocks noChangeArrowheads="1"/>
            </p:cNvSpPr>
            <p:nvPr/>
          </p:nvSpPr>
          <p:spPr bwMode="auto">
            <a:xfrm>
              <a:off x="3984" y="1883"/>
              <a:ext cx="711" cy="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088" name="Rectangle 40"/>
            <p:cNvSpPr>
              <a:spLocks noChangeArrowheads="1"/>
            </p:cNvSpPr>
            <p:nvPr/>
          </p:nvSpPr>
          <p:spPr bwMode="auto">
            <a:xfrm>
              <a:off x="3984" y="2070"/>
              <a:ext cx="711" cy="2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089" name="Rectangle 41"/>
            <p:cNvSpPr>
              <a:spLocks noChangeArrowheads="1"/>
            </p:cNvSpPr>
            <p:nvPr/>
          </p:nvSpPr>
          <p:spPr bwMode="auto">
            <a:xfrm>
              <a:off x="3984" y="2257"/>
              <a:ext cx="711" cy="2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090" name="Rectangle 42"/>
            <p:cNvSpPr>
              <a:spLocks noChangeArrowheads="1"/>
            </p:cNvSpPr>
            <p:nvPr/>
          </p:nvSpPr>
          <p:spPr bwMode="auto">
            <a:xfrm>
              <a:off x="3984" y="2445"/>
              <a:ext cx="711" cy="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091" name="Rectangle 43"/>
            <p:cNvSpPr>
              <a:spLocks noChangeArrowheads="1"/>
            </p:cNvSpPr>
            <p:nvPr/>
          </p:nvSpPr>
          <p:spPr bwMode="auto">
            <a:xfrm>
              <a:off x="3984" y="2632"/>
              <a:ext cx="711" cy="2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092" name="Rectangle 44"/>
            <p:cNvSpPr>
              <a:spLocks noChangeArrowheads="1"/>
            </p:cNvSpPr>
            <p:nvPr/>
          </p:nvSpPr>
          <p:spPr bwMode="auto">
            <a:xfrm>
              <a:off x="3984" y="2819"/>
              <a:ext cx="711" cy="2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8292115" y="2483604"/>
            <a:ext cx="1103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dirty="0" smtClean="0"/>
              <a:t>   400,680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2756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Additional Works Analysis</a:t>
            </a:r>
            <a:br>
              <a:rPr lang="en-IE" dirty="0" smtClean="0"/>
            </a:b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3525784"/>
              </p:ext>
            </p:extLst>
          </p:nvPr>
        </p:nvGraphicFramePr>
        <p:xfrm>
          <a:off x="3147881" y="1291429"/>
          <a:ext cx="7488832" cy="4474845"/>
        </p:xfrm>
        <a:graphic>
          <a:graphicData uri="http://schemas.openxmlformats.org/drawingml/2006/table">
            <a:tbl>
              <a:tblPr/>
              <a:tblGrid>
                <a:gridCol w="5345084"/>
                <a:gridCol w="2143748"/>
              </a:tblGrid>
              <a:tr h="255031">
                <a:tc>
                  <a:txBody>
                    <a:bodyPr/>
                    <a:lstStyle/>
                    <a:p>
                      <a:pPr algn="l" fontAlgn="b"/>
                      <a:endParaRPr lang="en-GB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031"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Additional Works 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031">
                <a:tc>
                  <a:txBody>
                    <a:bodyPr/>
                    <a:lstStyle/>
                    <a:p>
                      <a:pPr algn="l" fontAlgn="b"/>
                      <a:endParaRPr lang="en-GB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€k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031"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Change Requests </a:t>
                      </a:r>
                      <a:r>
                        <a:rPr lang="en-GB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Building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031"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Additional IT  Equipment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031"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Pitch / Yard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031"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b="0" i="0" u="sng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031">
                <a:tc>
                  <a:txBody>
                    <a:bodyPr/>
                    <a:lstStyle/>
                    <a:p>
                      <a:pPr algn="l" fontAlgn="b"/>
                      <a:endParaRPr lang="en-GB" sz="3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3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031">
                <a:tc>
                  <a:txBody>
                    <a:bodyPr/>
                    <a:lstStyle/>
                    <a:p>
                      <a:pPr algn="l" fontAlgn="b"/>
                      <a:endParaRPr lang="en-GB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743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731" y="0"/>
            <a:ext cx="10515600" cy="1325563"/>
          </a:xfrm>
        </p:spPr>
        <p:txBody>
          <a:bodyPr/>
          <a:lstStyle/>
          <a:p>
            <a:r>
              <a:rPr lang="en-GB" dirty="0" smtClean="0"/>
              <a:t>Topics raised by Parents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8247" y="908965"/>
            <a:ext cx="9159765" cy="481391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GB" dirty="0" smtClean="0"/>
          </a:p>
          <a:p>
            <a:endParaRPr lang="en-GB" sz="10400" dirty="0" smtClean="0"/>
          </a:p>
          <a:p>
            <a:r>
              <a:rPr lang="en-GB" sz="10400" dirty="0" smtClean="0"/>
              <a:t>Clarify drop off procedure at school.</a:t>
            </a:r>
          </a:p>
          <a:p>
            <a:pPr marL="0" indent="0">
              <a:buNone/>
            </a:pPr>
            <a:endParaRPr lang="en-GB" sz="10400" dirty="0" smtClean="0"/>
          </a:p>
          <a:p>
            <a:r>
              <a:rPr lang="en-GB" sz="10400" dirty="0" smtClean="0"/>
              <a:t>Rang 2 paid €75  for the book scheme  plus a further €65 on books &amp; copies. In addition the voluntary contribution is €100. Is this 50% in the book scheme excessive? I have made comparisons with other schools and it would appear we are paying more. Why is this?</a:t>
            </a:r>
          </a:p>
          <a:p>
            <a:pPr marL="0" indent="0">
              <a:buNone/>
            </a:pPr>
            <a:endParaRPr lang="en-GB" sz="10400" dirty="0" smtClean="0"/>
          </a:p>
          <a:p>
            <a:r>
              <a:rPr lang="en-GB" sz="10400" dirty="0" smtClean="0"/>
              <a:t>What sports teams &amp; leagues will the school be entering this year?</a:t>
            </a:r>
          </a:p>
          <a:p>
            <a:pPr marL="0" indent="0">
              <a:buNone/>
            </a:pPr>
            <a:endParaRPr lang="en-GB" sz="10400" dirty="0" smtClean="0"/>
          </a:p>
          <a:p>
            <a:endParaRPr lang="en-GB" sz="10400" dirty="0"/>
          </a:p>
          <a:p>
            <a:endParaRPr lang="en-GB" sz="10400" dirty="0" smtClean="0"/>
          </a:p>
          <a:p>
            <a:endParaRPr lang="en-GB" sz="10400" dirty="0"/>
          </a:p>
          <a:p>
            <a:endParaRPr lang="en-GB" sz="10400" dirty="0" smtClean="0"/>
          </a:p>
          <a:p>
            <a:endParaRPr lang="en-GB" sz="10400" dirty="0"/>
          </a:p>
          <a:p>
            <a:endParaRPr lang="en-GB" sz="10400" dirty="0" smtClean="0"/>
          </a:p>
          <a:p>
            <a:endParaRPr lang="en-GB" sz="10400" dirty="0" smtClean="0"/>
          </a:p>
          <a:p>
            <a:endParaRPr lang="en-GB" sz="10400" dirty="0"/>
          </a:p>
          <a:p>
            <a:endParaRPr lang="en-GB" sz="10400" dirty="0" smtClean="0"/>
          </a:p>
          <a:p>
            <a:endParaRPr lang="en-GB" sz="10400" dirty="0"/>
          </a:p>
          <a:p>
            <a:endParaRPr lang="en-GB" sz="10400" dirty="0"/>
          </a:p>
          <a:p>
            <a:endParaRPr lang="en-GB" sz="10400" dirty="0"/>
          </a:p>
          <a:p>
            <a:r>
              <a:rPr lang="en-GB" sz="10400" dirty="0" smtClean="0"/>
              <a:t>Is there computer facilities in the school? If yes, how much time will students get per week?</a:t>
            </a:r>
          </a:p>
          <a:p>
            <a:endParaRPr lang="en-GB" sz="10400" dirty="0"/>
          </a:p>
          <a:p>
            <a:r>
              <a:rPr lang="en-IE" sz="10400" dirty="0"/>
              <a:t>School Procedure on facilitating </a:t>
            </a:r>
            <a:r>
              <a:rPr lang="en-IE" sz="10400" dirty="0" smtClean="0"/>
              <a:t> students enrolment </a:t>
            </a:r>
            <a:r>
              <a:rPr lang="en-IE" sz="10400" dirty="0"/>
              <a:t>&amp; attendance to entrance exam to St. Peter’s </a:t>
            </a:r>
            <a:r>
              <a:rPr lang="en-IE" sz="10400" dirty="0" smtClean="0"/>
              <a:t>Secondary Sch.</a:t>
            </a:r>
            <a:endParaRPr lang="en-IE" sz="10400" dirty="0"/>
          </a:p>
        </p:txBody>
      </p:sp>
    </p:spTree>
    <p:extLst>
      <p:ext uri="{BB962C8B-B14F-4D97-AF65-F5344CB8AC3E}">
        <p14:creationId xmlns:p14="http://schemas.microsoft.com/office/powerpoint/2010/main" val="87797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Topics raised by Parents continued……..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2407" y="1699500"/>
            <a:ext cx="9330559" cy="4351338"/>
          </a:xfrm>
        </p:spPr>
        <p:txBody>
          <a:bodyPr>
            <a:normAutofit fontScale="47500" lnSpcReduction="20000"/>
          </a:bodyPr>
          <a:lstStyle/>
          <a:p>
            <a:r>
              <a:rPr lang="en-GB" sz="5500" dirty="0"/>
              <a:t>Is there computer facilities in the school? If yes, how much time will students get per week?</a:t>
            </a:r>
          </a:p>
          <a:p>
            <a:pPr marL="0" indent="0">
              <a:buNone/>
            </a:pPr>
            <a:endParaRPr lang="en-GB" sz="5500" dirty="0"/>
          </a:p>
          <a:p>
            <a:r>
              <a:rPr lang="en-IE" sz="5500" dirty="0"/>
              <a:t>School Procedure on facilitating  students enrolment &amp; attendance to entrance exam to St. Peter’s Secondary </a:t>
            </a:r>
            <a:r>
              <a:rPr lang="en-IE" sz="5500" dirty="0" smtClean="0"/>
              <a:t>School.</a:t>
            </a:r>
          </a:p>
          <a:p>
            <a:endParaRPr lang="en-IE" sz="6500" dirty="0"/>
          </a:p>
          <a:p>
            <a:r>
              <a:rPr lang="en-IE" sz="5500" dirty="0" smtClean="0"/>
              <a:t>Can the school bus facilitate varying finishing times?</a:t>
            </a:r>
          </a:p>
          <a:p>
            <a:endParaRPr lang="en-IE" sz="5500" dirty="0"/>
          </a:p>
          <a:p>
            <a:r>
              <a:rPr lang="en-IE" sz="5500" dirty="0" smtClean="0"/>
              <a:t>Will parents get a receipt for their pupil insurance payments</a:t>
            </a:r>
            <a:r>
              <a:rPr lang="en-IE" sz="5500" dirty="0" smtClean="0"/>
              <a:t>?</a:t>
            </a:r>
            <a:endParaRPr lang="en-IE" sz="5500" dirty="0"/>
          </a:p>
          <a:p>
            <a:pPr marL="0" indent="0">
              <a:buNone/>
            </a:pPr>
            <a:r>
              <a:rPr lang="en-IE" sz="5500" dirty="0" smtClean="0"/>
              <a:t>    </a:t>
            </a:r>
            <a:r>
              <a:rPr lang="en-IE" sz="5500" dirty="0" smtClean="0"/>
              <a:t>Yes, </a:t>
            </a:r>
            <a:r>
              <a:rPr lang="en-IE" sz="5500" dirty="0" smtClean="0"/>
              <a:t>please email name and class of child to :          </a:t>
            </a:r>
          </a:p>
          <a:p>
            <a:pPr marL="0" indent="0">
              <a:buNone/>
            </a:pPr>
            <a:r>
              <a:rPr lang="en-IE" sz="5500" dirty="0"/>
              <a:t> </a:t>
            </a:r>
            <a:r>
              <a:rPr lang="en-IE" sz="5500" dirty="0" smtClean="0"/>
              <a:t>                   </a:t>
            </a:r>
            <a:r>
              <a:rPr lang="en-IE" sz="5500" dirty="0" smtClean="0"/>
              <a:t>   </a:t>
            </a:r>
            <a:r>
              <a:rPr lang="en-IE" sz="5500" b="1" dirty="0" smtClean="0"/>
              <a:t>t</a:t>
            </a:r>
            <a:r>
              <a:rPr lang="en-IE" sz="5500" b="1" dirty="0" smtClean="0"/>
              <a:t>rindajohnson</a:t>
            </a:r>
            <a:r>
              <a:rPr lang="en-IE" sz="5500" b="1" dirty="0" smtClean="0"/>
              <a:t>@yahoo.co.uk</a:t>
            </a:r>
            <a:endParaRPr lang="en-IE" sz="5500" b="1" dirty="0"/>
          </a:p>
        </p:txBody>
      </p:sp>
    </p:spTree>
    <p:extLst>
      <p:ext uri="{BB962C8B-B14F-4D97-AF65-F5344CB8AC3E}">
        <p14:creationId xmlns:p14="http://schemas.microsoft.com/office/powerpoint/2010/main" val="364334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b="1" dirty="0" err="1" smtClean="0"/>
              <a:t>Mairín</a:t>
            </a:r>
            <a:r>
              <a:rPr lang="en-IE" b="1" dirty="0" smtClean="0"/>
              <a:t> </a:t>
            </a:r>
            <a:r>
              <a:rPr lang="en-IE" b="1" dirty="0" err="1" smtClean="0"/>
              <a:t>Ní</a:t>
            </a:r>
            <a:r>
              <a:rPr lang="en-IE" b="1" dirty="0" smtClean="0"/>
              <a:t> </a:t>
            </a:r>
            <a:r>
              <a:rPr lang="en-IE" b="1" dirty="0" err="1" smtClean="0"/>
              <a:t>Chonaire</a:t>
            </a:r>
            <a:endParaRPr lang="en-I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7103" y="1352660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IE" dirty="0"/>
          </a:p>
        </p:txBody>
      </p:sp>
      <p:sp>
        <p:nvSpPr>
          <p:cNvPr id="4" name="Rectangle 3"/>
          <p:cNvSpPr/>
          <p:nvPr/>
        </p:nvSpPr>
        <p:spPr>
          <a:xfrm>
            <a:off x="1008993" y="1429528"/>
            <a:ext cx="1023182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Raspberry Pi </a:t>
            </a:r>
            <a:r>
              <a:rPr lang="en-GB" sz="2800" dirty="0" smtClean="0"/>
              <a:t>Weather </a:t>
            </a:r>
            <a:r>
              <a:rPr lang="en-GB" sz="2800" dirty="0"/>
              <a:t>Station for Schools</a:t>
            </a:r>
          </a:p>
          <a:p>
            <a:pPr lvl="1"/>
            <a:r>
              <a:rPr lang="en-GB" dirty="0">
                <a:hlinkClick r:id="rId2"/>
              </a:rPr>
              <a:t>www.raspberrypi.org/education/weather-station/</a:t>
            </a:r>
            <a:endParaRPr lang="en-GB" dirty="0"/>
          </a:p>
          <a:p>
            <a:pPr lvl="1"/>
            <a:r>
              <a:rPr lang="en-GB" sz="2800" dirty="0"/>
              <a:t>Bank Parents needed from 3pm to 4pm once a month</a:t>
            </a:r>
          </a:p>
          <a:p>
            <a:pPr lvl="1"/>
            <a:r>
              <a:rPr lang="en-GB" sz="2800" dirty="0"/>
              <a:t>No computer experience needed</a:t>
            </a:r>
          </a:p>
          <a:p>
            <a:pPr lvl="1"/>
            <a:r>
              <a:rPr lang="en-GB" sz="2800" dirty="0"/>
              <a:t>Contact </a:t>
            </a:r>
            <a:r>
              <a:rPr lang="en-GB" sz="2800" dirty="0" err="1"/>
              <a:t>Múinteoir</a:t>
            </a:r>
            <a:r>
              <a:rPr lang="en-GB" sz="2800" dirty="0"/>
              <a:t> </a:t>
            </a:r>
            <a:r>
              <a:rPr lang="en-GB" sz="2800" dirty="0" err="1"/>
              <a:t>Pól</a:t>
            </a:r>
            <a:r>
              <a:rPr lang="en-GB" sz="2800" dirty="0"/>
              <a:t> for more information (Email: </a:t>
            </a:r>
            <a:r>
              <a:rPr lang="en-GB" sz="2800" dirty="0">
                <a:hlinkClick r:id="rId3"/>
              </a:rPr>
              <a:t>pol@tulach.ie</a:t>
            </a:r>
            <a:r>
              <a:rPr lang="en-GB" sz="2800" dirty="0" smtClean="0"/>
              <a:t>)</a:t>
            </a:r>
          </a:p>
          <a:p>
            <a:pPr lvl="1"/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Healthy Eating Policy</a:t>
            </a:r>
          </a:p>
          <a:p>
            <a:pPr lvl="1"/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School Uniform</a:t>
            </a:r>
          </a:p>
        </p:txBody>
      </p:sp>
    </p:spTree>
    <p:extLst>
      <p:ext uri="{BB962C8B-B14F-4D97-AF65-F5344CB8AC3E}">
        <p14:creationId xmlns:p14="http://schemas.microsoft.com/office/powerpoint/2010/main" val="347702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4400" dirty="0" smtClean="0"/>
              <a:t>Letter from Chairperson Board of Management</a:t>
            </a:r>
          </a:p>
          <a:p>
            <a:pPr marL="0" indent="0" algn="ctr">
              <a:buNone/>
            </a:pPr>
            <a:endParaRPr lang="en-GB" sz="4400" dirty="0" smtClean="0"/>
          </a:p>
          <a:p>
            <a:pPr marL="0" indent="0" algn="ctr">
              <a:buNone/>
            </a:pPr>
            <a:r>
              <a:rPr lang="en-GB" sz="4400" dirty="0" err="1" smtClean="0"/>
              <a:t>Séamus</a:t>
            </a:r>
            <a:r>
              <a:rPr lang="en-GB" sz="4400" dirty="0" smtClean="0"/>
              <a:t> Kavanagh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87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dirty="0" smtClean="0"/>
              <a:t>An </a:t>
            </a:r>
            <a:r>
              <a:rPr lang="en-GB" sz="4400" dirty="0" err="1" smtClean="0"/>
              <a:t>Príomhoide</a:t>
            </a:r>
            <a:endParaRPr lang="en-GB" sz="4400" dirty="0" smtClean="0"/>
          </a:p>
          <a:p>
            <a:pPr marL="0" indent="0" algn="ctr">
              <a:buNone/>
            </a:pPr>
            <a:endParaRPr lang="en-GB" sz="4400" dirty="0" smtClean="0"/>
          </a:p>
          <a:p>
            <a:pPr marL="0" indent="0" algn="ctr">
              <a:buNone/>
            </a:pPr>
            <a:r>
              <a:rPr lang="en-GB" sz="4400" smtClean="0"/>
              <a:t>Sean </a:t>
            </a:r>
            <a:r>
              <a:rPr lang="en-GB" sz="4400" dirty="0" smtClean="0"/>
              <a:t>Ó </a:t>
            </a:r>
            <a:r>
              <a:rPr lang="en-GB" sz="4400" dirty="0" err="1" smtClean="0"/>
              <a:t>Laimhín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7501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4400" dirty="0" smtClean="0"/>
              <a:t>Go </a:t>
            </a:r>
            <a:r>
              <a:rPr lang="en-GB" sz="4400" dirty="0" err="1" smtClean="0"/>
              <a:t>Raibh</a:t>
            </a:r>
            <a:r>
              <a:rPr lang="en-GB" sz="4400" dirty="0" smtClean="0"/>
              <a:t> </a:t>
            </a:r>
            <a:r>
              <a:rPr lang="en-GB" sz="4400" dirty="0" err="1" smtClean="0"/>
              <a:t>Maith</a:t>
            </a:r>
            <a:r>
              <a:rPr lang="en-GB" sz="4400" dirty="0" smtClean="0"/>
              <a:t> </a:t>
            </a:r>
            <a:r>
              <a:rPr lang="en-GB" sz="4400" dirty="0" err="1" smtClean="0"/>
              <a:t>Agat</a:t>
            </a:r>
            <a:endParaRPr lang="en-GB" sz="4400" dirty="0" smtClean="0"/>
          </a:p>
          <a:p>
            <a:pPr marL="0" indent="0" algn="ctr">
              <a:buNone/>
            </a:pPr>
            <a:endParaRPr lang="en-GB" sz="4400" dirty="0" smtClean="0"/>
          </a:p>
          <a:p>
            <a:r>
              <a:rPr lang="en-GB" dirty="0" smtClean="0"/>
              <a:t>Presentation available on website</a:t>
            </a:r>
          </a:p>
          <a:p>
            <a:r>
              <a:rPr lang="en-GB" dirty="0" smtClean="0"/>
              <a:t>Volunteers always needed - clipboard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094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2672"/>
            <a:ext cx="10515600" cy="1325563"/>
          </a:xfrm>
        </p:spPr>
        <p:txBody>
          <a:bodyPr/>
          <a:lstStyle/>
          <a:p>
            <a:r>
              <a:rPr lang="en-GB" b="1" dirty="0" smtClean="0"/>
              <a:t>Role of Parents Association Committee (PAC)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744" y="1092020"/>
            <a:ext cx="10679855" cy="4047539"/>
          </a:xfrm>
        </p:spPr>
        <p:txBody>
          <a:bodyPr>
            <a:normAutofit lnSpcReduction="10000"/>
          </a:bodyPr>
          <a:lstStyle/>
          <a:p>
            <a:r>
              <a:rPr lang="en-GB" sz="2600" dirty="0" smtClean="0"/>
              <a:t>Through the PAC, parents/guardians work together for the best possible education of our children.</a:t>
            </a:r>
          </a:p>
          <a:p>
            <a:pPr marL="0" indent="0">
              <a:buNone/>
            </a:pPr>
            <a:endParaRPr lang="en-GB" sz="2600" dirty="0" smtClean="0"/>
          </a:p>
          <a:p>
            <a:r>
              <a:rPr lang="en-GB" sz="2600" dirty="0" smtClean="0"/>
              <a:t>The PAC works with the Principal, Staff and the Board of Management to build effective partnership between home &amp; school.</a:t>
            </a:r>
          </a:p>
          <a:p>
            <a:pPr marL="0" indent="0">
              <a:buNone/>
            </a:pPr>
            <a:endParaRPr lang="en-GB" sz="2600" dirty="0"/>
          </a:p>
          <a:p>
            <a:r>
              <a:rPr lang="en-GB" sz="2600" dirty="0" smtClean="0"/>
              <a:t>Act as a forum for discussion on aspects of school life on behalf of the parent body. </a:t>
            </a:r>
          </a:p>
          <a:p>
            <a:pPr marL="0" indent="0">
              <a:buNone/>
            </a:pPr>
            <a:endParaRPr lang="en-GB" sz="2600" dirty="0"/>
          </a:p>
          <a:p>
            <a:r>
              <a:rPr lang="en-GB" sz="2600" dirty="0" smtClean="0"/>
              <a:t>Every family is a member of the Parents Association.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154033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9561"/>
          </a:xfrm>
        </p:spPr>
        <p:txBody>
          <a:bodyPr/>
          <a:lstStyle/>
          <a:p>
            <a:r>
              <a:rPr lang="en-IE" b="1" dirty="0" smtClean="0"/>
              <a:t>Current Committee</a:t>
            </a:r>
            <a:endParaRPr lang="en-I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5014" y="1204686"/>
            <a:ext cx="6413938" cy="4351338"/>
          </a:xfrm>
        </p:spPr>
        <p:txBody>
          <a:bodyPr>
            <a:normAutofit fontScale="77500" lnSpcReduction="20000"/>
          </a:bodyPr>
          <a:lstStyle/>
          <a:p>
            <a:r>
              <a:rPr lang="en-IE" sz="3100" dirty="0" smtClean="0"/>
              <a:t>Caroline O’Hara – </a:t>
            </a:r>
            <a:r>
              <a:rPr lang="en-IE" sz="3100" dirty="0" err="1" smtClean="0"/>
              <a:t>Cathaoirleach</a:t>
            </a:r>
            <a:endParaRPr lang="en-IE" sz="3100" dirty="0" smtClean="0"/>
          </a:p>
          <a:p>
            <a:r>
              <a:rPr lang="en-IE" sz="3100" dirty="0" err="1" smtClean="0"/>
              <a:t>Trinda</a:t>
            </a:r>
            <a:r>
              <a:rPr lang="en-IE" sz="3100" dirty="0" smtClean="0"/>
              <a:t> Duffy – </a:t>
            </a:r>
            <a:r>
              <a:rPr lang="en-IE" sz="3100" dirty="0" err="1" smtClean="0"/>
              <a:t>Runaí</a:t>
            </a:r>
            <a:endParaRPr lang="en-IE" sz="3100" dirty="0" smtClean="0"/>
          </a:p>
          <a:p>
            <a:r>
              <a:rPr lang="en-IE" sz="3100" dirty="0" smtClean="0"/>
              <a:t>Bernadette O’Connor – </a:t>
            </a:r>
            <a:r>
              <a:rPr lang="en-IE" sz="3100" dirty="0" err="1" smtClean="0"/>
              <a:t>Cisteoir</a:t>
            </a:r>
            <a:endParaRPr lang="en-IE" sz="3100" dirty="0" smtClean="0"/>
          </a:p>
          <a:p>
            <a:r>
              <a:rPr lang="en-IE" sz="3100" dirty="0" smtClean="0"/>
              <a:t>Michelle Fennell</a:t>
            </a:r>
          </a:p>
          <a:p>
            <a:r>
              <a:rPr lang="en-IE" sz="3100" dirty="0" smtClean="0"/>
              <a:t>Barbara McGinn</a:t>
            </a:r>
          </a:p>
          <a:p>
            <a:r>
              <a:rPr lang="en-IE" sz="3100" dirty="0" smtClean="0"/>
              <a:t>Michael Lawlor</a:t>
            </a:r>
          </a:p>
          <a:p>
            <a:r>
              <a:rPr lang="en-IE" sz="3100" dirty="0" smtClean="0"/>
              <a:t>Laura Noonan</a:t>
            </a:r>
          </a:p>
          <a:p>
            <a:r>
              <a:rPr lang="en-IE" sz="3100" dirty="0" smtClean="0"/>
              <a:t>Siobhan Murphy</a:t>
            </a:r>
          </a:p>
          <a:p>
            <a:r>
              <a:rPr lang="en-IE" sz="3100" dirty="0" smtClean="0"/>
              <a:t>Janice Dunwoody</a:t>
            </a:r>
          </a:p>
          <a:p>
            <a:r>
              <a:rPr lang="en-IE" sz="3100" dirty="0" smtClean="0"/>
              <a:t>Stuart Montgomery</a:t>
            </a:r>
          </a:p>
          <a:p>
            <a:r>
              <a:rPr lang="en-IE" sz="3100" dirty="0" smtClean="0"/>
              <a:t>Ruth </a:t>
            </a:r>
            <a:r>
              <a:rPr lang="en-IE" sz="3100" dirty="0" err="1" smtClean="0"/>
              <a:t>Tolan</a:t>
            </a:r>
            <a:endParaRPr lang="en-IE" sz="3100" dirty="0" smtClean="0"/>
          </a:p>
          <a:p>
            <a:endParaRPr lang="en-IE" dirty="0" smtClean="0"/>
          </a:p>
        </p:txBody>
      </p:sp>
    </p:spTree>
    <p:extLst>
      <p:ext uri="{BB962C8B-B14F-4D97-AF65-F5344CB8AC3E}">
        <p14:creationId xmlns:p14="http://schemas.microsoft.com/office/powerpoint/2010/main" val="202857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Election of New Committee Members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7433" y="1431487"/>
            <a:ext cx="6337739" cy="435133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IE" sz="2600" dirty="0" smtClean="0">
                <a:solidFill>
                  <a:prstClr val="black"/>
                </a:solidFill>
              </a:rPr>
              <a:t>Siobhan </a:t>
            </a:r>
            <a:r>
              <a:rPr lang="en-IE" sz="2600" dirty="0">
                <a:solidFill>
                  <a:prstClr val="black"/>
                </a:solidFill>
              </a:rPr>
              <a:t>Murphy</a:t>
            </a:r>
          </a:p>
          <a:p>
            <a:pPr lvl="0"/>
            <a:r>
              <a:rPr lang="en-IE" sz="2600" dirty="0" smtClean="0">
                <a:solidFill>
                  <a:prstClr val="black"/>
                </a:solidFill>
              </a:rPr>
              <a:t>Stuart </a:t>
            </a:r>
            <a:r>
              <a:rPr lang="en-IE" sz="2600" dirty="0">
                <a:solidFill>
                  <a:prstClr val="black"/>
                </a:solidFill>
              </a:rPr>
              <a:t>Montgomery</a:t>
            </a:r>
          </a:p>
          <a:p>
            <a:pPr lvl="0"/>
            <a:r>
              <a:rPr lang="en-IE" sz="2600" dirty="0" smtClean="0">
                <a:solidFill>
                  <a:prstClr val="black"/>
                </a:solidFill>
              </a:rPr>
              <a:t>Trevor Maher</a:t>
            </a:r>
          </a:p>
          <a:p>
            <a:pPr lvl="0"/>
            <a:r>
              <a:rPr lang="en-IE" sz="2600" dirty="0" smtClean="0">
                <a:solidFill>
                  <a:prstClr val="black"/>
                </a:solidFill>
              </a:rPr>
              <a:t>Darren Costello</a:t>
            </a:r>
          </a:p>
          <a:p>
            <a:pPr lvl="0"/>
            <a:r>
              <a:rPr lang="en-IE" sz="2600" dirty="0" smtClean="0">
                <a:solidFill>
                  <a:prstClr val="black"/>
                </a:solidFill>
              </a:rPr>
              <a:t>Antje Rooney</a:t>
            </a:r>
          </a:p>
          <a:p>
            <a:pPr lvl="0"/>
            <a:r>
              <a:rPr lang="en-IE" sz="2600" dirty="0" smtClean="0">
                <a:solidFill>
                  <a:prstClr val="black"/>
                </a:solidFill>
              </a:rPr>
              <a:t>Karl Murphy</a:t>
            </a:r>
          </a:p>
          <a:p>
            <a:pPr lvl="0"/>
            <a:r>
              <a:rPr lang="en-IE" sz="2600" dirty="0" smtClean="0">
                <a:solidFill>
                  <a:prstClr val="black"/>
                </a:solidFill>
              </a:rPr>
              <a:t>Therese </a:t>
            </a:r>
            <a:r>
              <a:rPr lang="en-IE" sz="2600" dirty="0" err="1" smtClean="0">
                <a:solidFill>
                  <a:prstClr val="black"/>
                </a:solidFill>
              </a:rPr>
              <a:t>McIIroy</a:t>
            </a:r>
            <a:endParaRPr lang="en-IE" sz="2600" dirty="0" smtClean="0">
              <a:solidFill>
                <a:prstClr val="black"/>
              </a:solidFill>
            </a:endParaRPr>
          </a:p>
          <a:p>
            <a:pPr lvl="0"/>
            <a:r>
              <a:rPr lang="en-IE" sz="2600" dirty="0" smtClean="0">
                <a:solidFill>
                  <a:prstClr val="black"/>
                </a:solidFill>
              </a:rPr>
              <a:t>Eimear O’Neill</a:t>
            </a:r>
          </a:p>
          <a:p>
            <a:pPr lvl="0"/>
            <a:r>
              <a:rPr lang="en-IE" sz="2600" dirty="0" err="1" smtClean="0">
                <a:solidFill>
                  <a:prstClr val="black"/>
                </a:solidFill>
              </a:rPr>
              <a:t>Sinéad</a:t>
            </a:r>
            <a:r>
              <a:rPr lang="en-IE" sz="2600" dirty="0" smtClean="0">
                <a:solidFill>
                  <a:prstClr val="black"/>
                </a:solidFill>
              </a:rPr>
              <a:t> Scully</a:t>
            </a:r>
          </a:p>
          <a:p>
            <a:pPr lvl="0"/>
            <a:r>
              <a:rPr lang="en-IE" sz="2600" dirty="0" smtClean="0">
                <a:solidFill>
                  <a:prstClr val="black"/>
                </a:solidFill>
              </a:rPr>
              <a:t>Ciara </a:t>
            </a:r>
            <a:r>
              <a:rPr lang="en-IE" sz="2600" dirty="0" smtClean="0">
                <a:solidFill>
                  <a:prstClr val="black"/>
                </a:solidFill>
              </a:rPr>
              <a:t>O’Gorman</a:t>
            </a:r>
            <a:endParaRPr lang="en-GB" sz="2600" dirty="0"/>
          </a:p>
          <a:p>
            <a:pPr marL="0" lvl="0" indent="0">
              <a:buNone/>
            </a:pPr>
            <a:r>
              <a:rPr lang="en-GB" b="1" dirty="0" smtClean="0"/>
              <a:t>NEW </a:t>
            </a:r>
            <a:r>
              <a:rPr lang="en-GB" b="1" dirty="0" smtClean="0"/>
              <a:t>MEMBERS &amp; IDEAS </a:t>
            </a:r>
            <a:r>
              <a:rPr lang="en-GB" b="1" dirty="0" smtClean="0"/>
              <a:t>WELCOME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63378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Review of </a:t>
            </a:r>
            <a:r>
              <a:rPr lang="en-GB" b="1" smtClean="0"/>
              <a:t>Activities  2015 - 2016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2885" y="1144906"/>
            <a:ext cx="10515600" cy="4351338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 err="1" smtClean="0"/>
              <a:t>Oíche</a:t>
            </a:r>
            <a:r>
              <a:rPr lang="en-GB" dirty="0" smtClean="0"/>
              <a:t> </a:t>
            </a:r>
            <a:r>
              <a:rPr lang="en-GB" dirty="0"/>
              <a:t>Samhain </a:t>
            </a:r>
            <a:r>
              <a:rPr lang="en-GB" dirty="0" err="1"/>
              <a:t>Mór</a:t>
            </a:r>
            <a:r>
              <a:rPr lang="en-GB" dirty="0"/>
              <a:t> </a:t>
            </a:r>
            <a:r>
              <a:rPr lang="en-GB" dirty="0" err="1"/>
              <a:t>Siúil</a:t>
            </a:r>
            <a:r>
              <a:rPr lang="en-GB" dirty="0"/>
              <a:t> - Halloween </a:t>
            </a:r>
            <a:r>
              <a:rPr lang="en-GB" dirty="0" smtClean="0"/>
              <a:t>Parade</a:t>
            </a:r>
          </a:p>
          <a:p>
            <a:r>
              <a:rPr lang="en-GB" dirty="0" smtClean="0"/>
              <a:t>Goethe Institute </a:t>
            </a:r>
            <a:r>
              <a:rPr lang="en-GB" dirty="0" err="1" smtClean="0"/>
              <a:t>Deutschmobil</a:t>
            </a:r>
            <a:r>
              <a:rPr lang="en-GB" dirty="0" smtClean="0"/>
              <a:t> – 13 Oct Visit</a:t>
            </a:r>
          </a:p>
          <a:p>
            <a:r>
              <a:rPr lang="en-GB" dirty="0" err="1" smtClean="0"/>
              <a:t>Daidí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Nollaig </a:t>
            </a:r>
            <a:r>
              <a:rPr lang="en-GB" dirty="0" err="1" smtClean="0"/>
              <a:t>ar</a:t>
            </a:r>
            <a:r>
              <a:rPr lang="en-GB" dirty="0" smtClean="0"/>
              <a:t> </a:t>
            </a:r>
            <a:r>
              <a:rPr lang="en-GB" dirty="0" err="1" smtClean="0"/>
              <a:t>Scoil</a:t>
            </a:r>
            <a:endParaRPr lang="en-GB" dirty="0" smtClean="0"/>
          </a:p>
          <a:p>
            <a:r>
              <a:rPr lang="en-GB" dirty="0"/>
              <a:t>O</a:t>
            </a:r>
            <a:r>
              <a:rPr lang="en-GB" dirty="0" smtClean="0"/>
              <a:t>pen day &amp; evening for Parents  &amp; Community in Jan 2016</a:t>
            </a:r>
          </a:p>
          <a:p>
            <a:r>
              <a:rPr lang="en-GB" dirty="0" err="1" smtClean="0"/>
              <a:t>Gaelscoil</a:t>
            </a:r>
            <a:r>
              <a:rPr lang="en-GB" dirty="0" smtClean="0"/>
              <a:t> </a:t>
            </a:r>
            <a:r>
              <a:rPr lang="en-GB" dirty="0" err="1" smtClean="0"/>
              <a:t>Féilire</a:t>
            </a:r>
            <a:r>
              <a:rPr lang="en-GB" dirty="0" smtClean="0"/>
              <a:t> 2016  &amp; </a:t>
            </a:r>
            <a:r>
              <a:rPr lang="en-GB" dirty="0" err="1" smtClean="0"/>
              <a:t>Cartaí</a:t>
            </a:r>
            <a:r>
              <a:rPr lang="en-GB" dirty="0" smtClean="0"/>
              <a:t> Nollaig</a:t>
            </a:r>
          </a:p>
          <a:p>
            <a:r>
              <a:rPr lang="en-GB" dirty="0" err="1" smtClean="0"/>
              <a:t>Zeeko</a:t>
            </a:r>
            <a:r>
              <a:rPr lang="en-GB" dirty="0" smtClean="0"/>
              <a:t> – Internet Safety for Children &amp; Parents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618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2062"/>
            <a:ext cx="10515600" cy="1325563"/>
          </a:xfrm>
        </p:spPr>
        <p:txBody>
          <a:bodyPr/>
          <a:lstStyle/>
          <a:p>
            <a:r>
              <a:rPr lang="en-GB" b="1" dirty="0" smtClean="0"/>
              <a:t>Events Continued……….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Lá</a:t>
            </a:r>
            <a:r>
              <a:rPr lang="en-GB" dirty="0" smtClean="0"/>
              <a:t> </a:t>
            </a:r>
            <a:r>
              <a:rPr lang="en-GB" dirty="0" err="1"/>
              <a:t>Fhéile</a:t>
            </a:r>
            <a:r>
              <a:rPr lang="en-GB" dirty="0"/>
              <a:t> </a:t>
            </a:r>
            <a:r>
              <a:rPr lang="en-GB" dirty="0" err="1"/>
              <a:t>Pádraig</a:t>
            </a:r>
            <a:r>
              <a:rPr lang="en-GB" dirty="0"/>
              <a:t> - Parade </a:t>
            </a:r>
          </a:p>
          <a:p>
            <a:r>
              <a:rPr lang="en-GB" dirty="0" err="1"/>
              <a:t>Cóisir</a:t>
            </a:r>
            <a:r>
              <a:rPr lang="en-GB" dirty="0"/>
              <a:t> an </a:t>
            </a:r>
            <a:r>
              <a:rPr lang="en-GB" dirty="0" err="1"/>
              <a:t>Chéad</a:t>
            </a:r>
            <a:r>
              <a:rPr lang="en-GB" dirty="0"/>
              <a:t> </a:t>
            </a:r>
            <a:r>
              <a:rPr lang="en-GB" dirty="0" err="1"/>
              <a:t>Chomaoineach</a:t>
            </a:r>
            <a:r>
              <a:rPr lang="en-GB" dirty="0"/>
              <a:t> – First Communion Party </a:t>
            </a:r>
          </a:p>
          <a:p>
            <a:r>
              <a:rPr lang="en-GB" dirty="0" err="1"/>
              <a:t>Cóisir</a:t>
            </a:r>
            <a:r>
              <a:rPr lang="en-GB" dirty="0"/>
              <a:t> Rang </a:t>
            </a:r>
            <a:r>
              <a:rPr lang="en-GB" dirty="0" err="1"/>
              <a:t>Sé</a:t>
            </a:r>
            <a:r>
              <a:rPr lang="en-GB" dirty="0"/>
              <a:t> – 6th Class </a:t>
            </a:r>
            <a:r>
              <a:rPr lang="en-GB" dirty="0" smtClean="0"/>
              <a:t>Graduation </a:t>
            </a:r>
          </a:p>
          <a:p>
            <a:r>
              <a:rPr lang="en-GB" sz="3203" dirty="0" err="1" smtClean="0"/>
              <a:t>Gailf</a:t>
            </a:r>
            <a:r>
              <a:rPr lang="en-GB" dirty="0" smtClean="0"/>
              <a:t> - Golf Classic to fund School Library</a:t>
            </a:r>
          </a:p>
          <a:p>
            <a:r>
              <a:rPr lang="en-GB" dirty="0" smtClean="0"/>
              <a:t>“Buy A Brick” - Postponed</a:t>
            </a:r>
          </a:p>
          <a:p>
            <a:endParaRPr lang="en-GB" sz="1558" dirty="0"/>
          </a:p>
        </p:txBody>
      </p:sp>
    </p:spTree>
    <p:extLst>
      <p:ext uri="{BB962C8B-B14F-4D97-AF65-F5344CB8AC3E}">
        <p14:creationId xmlns:p14="http://schemas.microsoft.com/office/powerpoint/2010/main" val="390641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4000" dirty="0" err="1" smtClean="0"/>
              <a:t>Tuairisc</a:t>
            </a:r>
            <a:r>
              <a:rPr lang="en-GB" sz="4000" dirty="0" smtClean="0"/>
              <a:t> an </a:t>
            </a:r>
            <a:r>
              <a:rPr lang="en-GB" sz="4000" dirty="0" err="1" smtClean="0"/>
              <a:t>Cisteoir</a:t>
            </a:r>
            <a:endParaRPr lang="en-GB" sz="4000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mtClean="0"/>
              <a:t>2015 - 2016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852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296" y="0"/>
            <a:ext cx="9020503" cy="1325563"/>
          </a:xfrm>
        </p:spPr>
        <p:txBody>
          <a:bodyPr/>
          <a:lstStyle/>
          <a:p>
            <a:r>
              <a:rPr lang="en-GB" dirty="0" smtClean="0"/>
              <a:t>Funds Raised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8429195"/>
              </p:ext>
            </p:extLst>
          </p:nvPr>
        </p:nvGraphicFramePr>
        <p:xfrm>
          <a:off x="2443653" y="1307541"/>
          <a:ext cx="7961588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0532"/>
                <a:gridCol w="2348021"/>
                <a:gridCol w="1813035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800" dirty="0" smtClean="0"/>
                        <a:t>Event  €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 2015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2016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000" dirty="0" smtClean="0"/>
                        <a:t>Pupil Insurance Scheme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 smtClean="0"/>
                        <a:t>427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 smtClean="0"/>
                        <a:t>530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000" dirty="0" err="1" smtClean="0"/>
                        <a:t>Oíche</a:t>
                      </a:r>
                      <a:r>
                        <a:rPr lang="en-GB" sz="2000" dirty="0" smtClean="0"/>
                        <a:t> Samhain </a:t>
                      </a:r>
                      <a:r>
                        <a:rPr lang="en-GB" sz="2000" dirty="0" err="1" smtClean="0"/>
                        <a:t>Mór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Siúil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 smtClean="0"/>
                        <a:t>3,741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 smtClean="0"/>
                        <a:t>3,560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000" dirty="0" err="1" smtClean="0"/>
                        <a:t>Féilire</a:t>
                      </a:r>
                      <a:r>
                        <a:rPr lang="en-GB" sz="2000" dirty="0" smtClean="0"/>
                        <a:t> &amp;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Cartaí</a:t>
                      </a:r>
                      <a:r>
                        <a:rPr lang="en-GB" sz="2000" baseline="0" dirty="0" smtClean="0"/>
                        <a:t> Nollaig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 smtClean="0"/>
                        <a:t>4,562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 smtClean="0"/>
                        <a:t>4,332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000" dirty="0" smtClean="0"/>
                        <a:t>Who Wants to be a </a:t>
                      </a:r>
                      <a:r>
                        <a:rPr lang="en-GB" sz="2000" dirty="0" err="1" smtClean="0"/>
                        <a:t>Thousandaire</a:t>
                      </a:r>
                      <a:r>
                        <a:rPr lang="en-GB" sz="2000" dirty="0" smtClean="0"/>
                        <a:t>?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 smtClean="0"/>
                        <a:t>25,964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 smtClean="0"/>
                        <a:t>-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000" dirty="0" smtClean="0"/>
                        <a:t>Golf 2015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 smtClean="0"/>
                        <a:t>2,110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 smtClean="0"/>
                        <a:t>5,672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000" dirty="0" smtClean="0"/>
                        <a:t>Total Funds Raised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 smtClean="0"/>
                        <a:t>36,804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 smtClean="0"/>
                        <a:t>14,094</a:t>
                      </a:r>
                      <a:endParaRPr lang="en-GB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54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C AGM 2016 GAELSCOI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PAC AGM 2016 GAELSCOIL</Template>
  <TotalTime>296</TotalTime>
  <Words>924</Words>
  <Application>Microsoft Office PowerPoint</Application>
  <PresentationFormat>Custom</PresentationFormat>
  <Paragraphs>303</Paragraphs>
  <Slides>27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PAC AGM 2016 GAELSCOIL</vt:lpstr>
      <vt:lpstr>Gaelscoil Thulach na nÓg   Cruinniú Cinnbliana 2016  Coiste na dTuismitheoirí  Parents Association AGM 2016</vt:lpstr>
      <vt:lpstr>Agenda</vt:lpstr>
      <vt:lpstr>Role of Parents Association Committee (PAC)</vt:lpstr>
      <vt:lpstr>Current Committee</vt:lpstr>
      <vt:lpstr>Election of New Committee Members</vt:lpstr>
      <vt:lpstr>Review of Activities  2015 - 2016</vt:lpstr>
      <vt:lpstr>Events Continued……….</vt:lpstr>
      <vt:lpstr>PowerPoint Presentation</vt:lpstr>
      <vt:lpstr>Funds Raised</vt:lpstr>
      <vt:lpstr>Expenditure</vt:lpstr>
      <vt:lpstr>Bank Account Balance</vt:lpstr>
      <vt:lpstr>What the money was spent on?</vt:lpstr>
      <vt:lpstr>PowerPoint Presentation</vt:lpstr>
      <vt:lpstr>PowerPoint Presentation</vt:lpstr>
      <vt:lpstr>What Next?.......</vt:lpstr>
      <vt:lpstr>What next?..........</vt:lpstr>
      <vt:lpstr>PowerPoint Presentation</vt:lpstr>
      <vt:lpstr>PowerPoint Presentation</vt:lpstr>
      <vt:lpstr>PowerPoint Presentation</vt:lpstr>
      <vt:lpstr>Sreabhadh Airgid /Cash Flow</vt:lpstr>
      <vt:lpstr>Additional Works Analysis </vt:lpstr>
      <vt:lpstr>Topics raised by Parents</vt:lpstr>
      <vt:lpstr>Topics raised by Parents continued……..</vt:lpstr>
      <vt:lpstr>Mairín Ní Chonaire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Gaelscoil Thulach na nÓg   Cruinniú Cinnbliana 2016  Coiste ns dTuismitheoirí  Parents Association AGM 2016</dc:title>
  <dc:creator>PAC</dc:creator>
  <cp:lastModifiedBy>PAC</cp:lastModifiedBy>
  <cp:revision>12</cp:revision>
  <dcterms:created xsi:type="dcterms:W3CDTF">2016-09-20T09:51:51Z</dcterms:created>
  <dcterms:modified xsi:type="dcterms:W3CDTF">2016-09-22T15:43:17Z</dcterms:modified>
</cp:coreProperties>
</file>